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337" r:id="rId2"/>
    <p:sldId id="330" r:id="rId3"/>
    <p:sldId id="286" r:id="rId4"/>
    <p:sldId id="341" r:id="rId5"/>
    <p:sldId id="336" r:id="rId6"/>
    <p:sldId id="328" r:id="rId7"/>
    <p:sldId id="329" r:id="rId8"/>
    <p:sldId id="332" r:id="rId9"/>
    <p:sldId id="331" r:id="rId10"/>
    <p:sldId id="333" r:id="rId11"/>
    <p:sldId id="334" r:id="rId12"/>
    <p:sldId id="335" r:id="rId13"/>
    <p:sldId id="338" r:id="rId14"/>
    <p:sldId id="339" r:id="rId15"/>
    <p:sldId id="34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58" autoAdjust="0"/>
    <p:restoredTop sz="94444" autoAdjust="0"/>
  </p:normalViewPr>
  <p:slideViewPr>
    <p:cSldViewPr snapToGrid="0" snapToObjects="1" showGuides="1">
      <p:cViewPr varScale="1">
        <p:scale>
          <a:sx n="132" d="100"/>
          <a:sy n="132" d="100"/>
        </p:scale>
        <p:origin x="184" y="208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Altıntaş" userId="871cd2f06eebac03" providerId="LiveId" clId="{83E639F6-870F-7946-A9C5-C93E780EC0E2}"/>
  </pc:docChgLst>
  <pc:docChgLst>
    <pc:chgData name="Ali Altıntaş" userId="871cd2f06eebac03" providerId="LiveId" clId="{8A7E6CEA-6150-4D4B-A4B7-81EC2990B4FF}"/>
    <pc:docChg chg="modSld">
      <pc:chgData name="Ali Altıntaş" userId="871cd2f06eebac03" providerId="LiveId" clId="{8A7E6CEA-6150-4D4B-A4B7-81EC2990B4FF}" dt="2019-04-09T06:53:02.526" v="1" actId="20577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1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85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61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61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15/05/2019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altintasali/buildShiny/master/doc/buildShiny.html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ny.rstudio.com/articles/understanding-reactivity.html" TargetMode="External"/><Relationship Id="rId4" Type="http://schemas.openxmlformats.org/officeDocument/2006/relationships/image" Target="../media/image4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altintasali/buildShiny/master/doc/buildShiny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03C0-08A6-494E-91F2-33211AE1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F452-BF9A-1A4F-9DB0-D8EF14418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Please go to this page and look for section 1.3</a:t>
            </a:r>
          </a:p>
          <a:p>
            <a:pPr lvl="1"/>
            <a:r>
              <a:rPr lang="en-US" sz="1600" dirty="0">
                <a:hlinkClick r:id="rId2"/>
              </a:rPr>
              <a:t>https://rawgit.com/altintasali/buildShiny/master/doc/buildShiny.html</a:t>
            </a:r>
            <a:endParaRPr lang="en-US" sz="2000" dirty="0"/>
          </a:p>
          <a:p>
            <a:r>
              <a:rPr lang="en-US" sz="2000" dirty="0"/>
              <a:t>And start installing required packages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 alternatively</a:t>
            </a:r>
          </a:p>
          <a:p>
            <a:pPr marL="614362" lvl="1" indent="-342900">
              <a:buFont typeface="+mj-lt"/>
              <a:buAutoNum type="arabicPeriod"/>
            </a:pPr>
            <a:r>
              <a:rPr lang="en-US" sz="1600" dirty="0"/>
              <a:t>Open </a:t>
            </a:r>
            <a:r>
              <a:rPr lang="en-US" sz="1600" dirty="0" err="1"/>
              <a:t>RStudio</a:t>
            </a:r>
            <a:endParaRPr lang="en-US" sz="1600" dirty="0"/>
          </a:p>
          <a:p>
            <a:pPr marL="614362" lvl="1" indent="-342900">
              <a:buFont typeface="+mj-lt"/>
              <a:buAutoNum type="arabicPeriod"/>
            </a:pPr>
            <a:r>
              <a:rPr lang="en-US" sz="1600" dirty="0"/>
              <a:t>Write down the commands below to your R terminal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FAB8-4CD9-AE4F-BE52-7D67D334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11750-BA16-CF4D-89A5-22D34F0B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D4699-2E2F-854A-B760-96A4692E7A7B}"/>
              </a:ext>
            </a:extLst>
          </p:cNvPr>
          <p:cNvSpPr/>
          <p:nvPr/>
        </p:nvSpPr>
        <p:spPr>
          <a:xfrm>
            <a:off x="587375" y="4548249"/>
            <a:ext cx="7967663" cy="1375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"shiny"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"ggplot2"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 err="1">
                <a:solidFill>
                  <a:srgbClr val="DD1144"/>
                </a:solidFill>
              </a:rPr>
              <a:t>plotly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 err="1">
                <a:solidFill>
                  <a:srgbClr val="DD1144"/>
                </a:solidFill>
              </a:rPr>
              <a:t>ggplotify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/>
              <a:t>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46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5109-AC1A-3446-8CAC-7DAEFC8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1510-7B43-EA4C-8D2B-C3894575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E82C-D406-CB4E-AD5A-55B9F5F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B5CA00-35B4-8C41-9BA1-FB94B1B9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458" y="882876"/>
            <a:ext cx="6459633" cy="632104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F62CAF-A29D-BB47-BDE0-4CE56138A97B}"/>
              </a:ext>
            </a:extLst>
          </p:cNvPr>
          <p:cNvSpPr/>
          <p:nvPr/>
        </p:nvSpPr>
        <p:spPr>
          <a:xfrm>
            <a:off x="1852550" y="2073875"/>
            <a:ext cx="1745674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D940A-6728-4840-8D18-2EFC183EDE1D}"/>
              </a:ext>
            </a:extLst>
          </p:cNvPr>
          <p:cNvSpPr/>
          <p:nvPr/>
        </p:nvSpPr>
        <p:spPr>
          <a:xfrm>
            <a:off x="3645725" y="2073875"/>
            <a:ext cx="3716976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C23BB-82DB-EB48-88AF-6F4F54B192F7}"/>
              </a:ext>
            </a:extLst>
          </p:cNvPr>
          <p:cNvSpPr txBox="1"/>
          <p:nvPr/>
        </p:nvSpPr>
        <p:spPr>
          <a:xfrm>
            <a:off x="6504915" y="1484313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titlePanel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CA978-953F-9D4B-A38A-4F0D35AC6B0E}"/>
              </a:ext>
            </a:extLst>
          </p:cNvPr>
          <p:cNvSpPr/>
          <p:nvPr/>
        </p:nvSpPr>
        <p:spPr>
          <a:xfrm>
            <a:off x="1852549" y="1472438"/>
            <a:ext cx="5510151" cy="23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B5322-2D14-ED41-ADBF-5825BA3B32C4}"/>
              </a:ext>
            </a:extLst>
          </p:cNvPr>
          <p:cNvSpPr txBox="1"/>
          <p:nvPr/>
        </p:nvSpPr>
        <p:spPr>
          <a:xfrm>
            <a:off x="2491779" y="2382141"/>
            <a:ext cx="1239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sidebarPanel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033E9-3E25-DD4E-9155-9485463D991C}"/>
              </a:ext>
            </a:extLst>
          </p:cNvPr>
          <p:cNvSpPr txBox="1"/>
          <p:nvPr/>
        </p:nvSpPr>
        <p:spPr>
          <a:xfrm>
            <a:off x="6400800" y="2109475"/>
            <a:ext cx="1043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mainPanel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4185E27-732B-DA45-BB3E-FBA1B5A9EEAB}"/>
              </a:ext>
            </a:extLst>
          </p:cNvPr>
          <p:cNvSpPr/>
          <p:nvPr/>
        </p:nvSpPr>
        <p:spPr>
          <a:xfrm>
            <a:off x="1223158" y="2073875"/>
            <a:ext cx="510639" cy="4528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D021E-C680-9248-A3A0-8E67265DF260}"/>
              </a:ext>
            </a:extLst>
          </p:cNvPr>
          <p:cNvSpPr txBox="1"/>
          <p:nvPr/>
        </p:nvSpPr>
        <p:spPr>
          <a:xfrm>
            <a:off x="45245" y="4205615"/>
            <a:ext cx="146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sidebarLayout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2F978CC-D895-474B-A005-3F7DA1AE61EC}"/>
              </a:ext>
            </a:extLst>
          </p:cNvPr>
          <p:cNvSpPr/>
          <p:nvPr/>
        </p:nvSpPr>
        <p:spPr>
          <a:xfrm flipH="1">
            <a:off x="7579885" y="1484313"/>
            <a:ext cx="584399" cy="5118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6A30E-6BF8-3B4F-87D2-8C85AE91BFDE}"/>
              </a:ext>
            </a:extLst>
          </p:cNvPr>
          <p:cNvSpPr txBox="1"/>
          <p:nvPr/>
        </p:nvSpPr>
        <p:spPr>
          <a:xfrm>
            <a:off x="7997741" y="3904997"/>
            <a:ext cx="146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  </a:t>
            </a:r>
            <a:r>
              <a:rPr lang="en-US" sz="1200" dirty="0" err="1">
                <a:solidFill>
                  <a:srgbClr val="C00000"/>
                </a:solidFill>
              </a:rPr>
              <a:t>fluidPage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866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20" grpId="0"/>
      <p:bldP spid="21" grpId="0"/>
      <p:bldP spid="22" grpId="0" animBg="1"/>
      <p:bldP spid="23" grpId="0"/>
      <p:bldP spid="25" grpId="0" animBg="1"/>
      <p:bldP spid="25" grpId="1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1C9B-3C70-4740-991D-FFC11CE0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for UI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81ED3-CFD5-D547-9DC9-AF605195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02C49-B21F-E943-96AA-5A39F3F1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87E0AB-37A0-A747-9A40-2C70BB0432B4}"/>
              </a:ext>
            </a:extLst>
          </p:cNvPr>
          <p:cNvSpPr/>
          <p:nvPr/>
        </p:nvSpPr>
        <p:spPr>
          <a:xfrm>
            <a:off x="587375" y="1341912"/>
            <a:ext cx="7967663" cy="5367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990000"/>
                </a:solidFill>
                <a:latin typeface="Monaco" pitchFamily="2" charset="77"/>
              </a:rPr>
              <a:t>library</a:t>
            </a:r>
            <a:r>
              <a:rPr lang="en-US" sz="1200" dirty="0">
                <a:latin typeface="Monaco" pitchFamily="2" charset="77"/>
              </a:rPr>
              <a:t>(shiny) 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Define UI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 &lt;- </a:t>
            </a:r>
            <a:r>
              <a:rPr lang="en-US" sz="1200" dirty="0" err="1">
                <a:latin typeface="Monaco" pitchFamily="2" charset="77"/>
              </a:rPr>
              <a:t>fluidPage</a:t>
            </a:r>
            <a:r>
              <a:rPr lang="en-US" sz="1200" dirty="0">
                <a:latin typeface="Monaco" pitchFamily="2" charset="77"/>
              </a:rPr>
              <a:t>( 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Page title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dirty="0" err="1">
                <a:latin typeface="Monaco" pitchFamily="2" charset="77"/>
              </a:rPr>
              <a:t>titlePanel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DD1144"/>
                </a:solidFill>
                <a:latin typeface="Monaco" pitchFamily="2" charset="77"/>
              </a:rPr>
              <a:t>"My app"</a:t>
            </a:r>
            <a:r>
              <a:rPr lang="en-US" sz="1200" dirty="0">
                <a:latin typeface="Monaco" pitchFamily="2" charset="77"/>
              </a:rPr>
              <a:t>), 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Sidebar layout with input and output definitions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dirty="0" err="1">
                <a:latin typeface="Monaco" pitchFamily="2" charset="77"/>
              </a:rPr>
              <a:t>sidebarLayout</a:t>
            </a:r>
            <a:r>
              <a:rPr lang="en-US" sz="1200" dirty="0">
                <a:latin typeface="Monaco" pitchFamily="2" charset="77"/>
              </a:rPr>
              <a:t>( </a:t>
            </a: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	</a:t>
            </a: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	# Sidebar panel for inputs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	</a:t>
            </a:r>
            <a:r>
              <a:rPr lang="en-US" sz="1200" dirty="0" err="1">
                <a:latin typeface="Monaco" pitchFamily="2" charset="77"/>
              </a:rPr>
              <a:t>sidebarPanel</a:t>
            </a:r>
            <a:r>
              <a:rPr lang="en-US" sz="1200" dirty="0">
                <a:latin typeface="Monaco" pitchFamily="2" charset="77"/>
              </a:rPr>
              <a:t>( ),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Main panel for displaying outputs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	</a:t>
            </a:r>
            <a:r>
              <a:rPr lang="en-US" sz="1200" dirty="0" err="1">
                <a:latin typeface="Monaco" pitchFamily="2" charset="77"/>
              </a:rPr>
              <a:t>mainPanel</a:t>
            </a:r>
            <a:r>
              <a:rPr lang="en-US" sz="1200" dirty="0">
                <a:latin typeface="Monaco" pitchFamily="2" charset="77"/>
              </a:rPr>
              <a:t>( ) </a:t>
            </a:r>
          </a:p>
          <a:p>
            <a:r>
              <a:rPr lang="en-US" sz="1200" dirty="0">
                <a:latin typeface="Monaco" pitchFamily="2" charset="77"/>
              </a:rPr>
              <a:t>	) </a:t>
            </a:r>
          </a:p>
          <a:p>
            <a:r>
              <a:rPr lang="en-US" sz="1200" dirty="0">
                <a:latin typeface="Monaco" pitchFamily="2" charset="77"/>
              </a:rPr>
              <a:t>) </a:t>
            </a:r>
          </a:p>
          <a:p>
            <a:endParaRPr lang="en-US" sz="120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Define server logic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server &lt;- </a:t>
            </a:r>
            <a:r>
              <a:rPr lang="en-US" sz="1200" b="1" dirty="0">
                <a:solidFill>
                  <a:srgbClr val="990000"/>
                </a:solidFill>
                <a:latin typeface="Monaco" pitchFamily="2" charset="77"/>
              </a:rPr>
              <a:t>function</a:t>
            </a:r>
            <a:r>
              <a:rPr lang="en-US" sz="1200" dirty="0">
                <a:latin typeface="Monaco" pitchFamily="2" charset="77"/>
              </a:rPr>
              <a:t>(input, output) { } </a:t>
            </a:r>
          </a:p>
          <a:p>
            <a:endParaRPr lang="en-US" sz="120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Run the app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 err="1">
                <a:latin typeface="Monaco" pitchFamily="2" charset="77"/>
              </a:rPr>
              <a:t>shinyApp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 = </a:t>
            </a:r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31834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CCF9-4227-DC4C-BBE6-C41EFF6E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FA471-26AA-774A-83BC-AC210E6F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71987"/>
            <a:ext cx="7967663" cy="8716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server</a:t>
            </a:r>
            <a:r>
              <a:rPr lang="en-US" dirty="0"/>
              <a:t> takes the </a:t>
            </a:r>
            <a:r>
              <a:rPr lang="en-US" b="1" dirty="0"/>
              <a:t>input</a:t>
            </a:r>
            <a:r>
              <a:rPr lang="en-US" dirty="0"/>
              <a:t> from the </a:t>
            </a:r>
            <a:r>
              <a:rPr lang="en-US" b="1" dirty="0" err="1"/>
              <a:t>ui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</a:t>
            </a:r>
            <a:r>
              <a:rPr lang="en-US" b="1" dirty="0"/>
              <a:t>render</a:t>
            </a:r>
            <a:r>
              <a:rPr lang="en-US" dirty="0"/>
              <a:t>s the input to output to create objects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CC43-7EB3-804B-B6F4-F6B76CDC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8C43D-920E-2842-8B20-49AA916C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478C2-366E-8844-8849-CF7BE5C2D9DC}"/>
              </a:ext>
            </a:extLst>
          </p:cNvPr>
          <p:cNvSpPr/>
          <p:nvPr/>
        </p:nvSpPr>
        <p:spPr>
          <a:xfrm>
            <a:off x="182816" y="2043669"/>
            <a:ext cx="4388389" cy="46723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Define UI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 err="1">
                <a:latin typeface="Monaco" pitchFamily="2" charset="77"/>
              </a:rPr>
              <a:t>ui</a:t>
            </a:r>
            <a:r>
              <a:rPr lang="en-US" sz="1000" dirty="0">
                <a:latin typeface="Monaco" pitchFamily="2" charset="77"/>
              </a:rPr>
              <a:t> &lt;- </a:t>
            </a:r>
            <a:r>
              <a:rPr lang="en-US" sz="1000" dirty="0" err="1">
                <a:latin typeface="Monaco" pitchFamily="2" charset="77"/>
              </a:rPr>
              <a:t>fluidPage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dirty="0">
                <a:latin typeface="Monaco" pitchFamily="2" charset="77"/>
              </a:rPr>
              <a:t>	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Page title</a:t>
            </a:r>
            <a:endParaRPr lang="en-US" sz="1000" dirty="0">
              <a:latin typeface="Monaco" pitchFamily="2" charset="77"/>
            </a:endParaRP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titlePanel</a:t>
            </a:r>
            <a:r>
              <a:rPr lang="en-US" sz="1000" dirty="0">
                <a:latin typeface="Monaco" pitchFamily="2" charset="77"/>
              </a:rPr>
              <a:t>(</a:t>
            </a:r>
            <a:r>
              <a:rPr lang="en-US" sz="1000" dirty="0">
                <a:solidFill>
                  <a:srgbClr val="DD1144"/>
                </a:solidFill>
                <a:latin typeface="Monaco" pitchFamily="2" charset="77"/>
              </a:rPr>
              <a:t>"My app"</a:t>
            </a:r>
            <a:r>
              <a:rPr lang="en-US" sz="1000" dirty="0">
                <a:latin typeface="Monaco" pitchFamily="2" charset="77"/>
              </a:rPr>
              <a:t>), </a:t>
            </a:r>
          </a:p>
          <a:p>
            <a:endParaRPr lang="en-US" sz="1000" dirty="0">
              <a:latin typeface="Monaco" pitchFamily="2" charset="77"/>
            </a:endParaRP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Sidebar layout 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sidebarLayout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	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          # Sidebar panel for inputs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  </a:t>
            </a:r>
            <a:r>
              <a:rPr lang="en-US" sz="1000" dirty="0" err="1">
                <a:latin typeface="Monaco" pitchFamily="2" charset="77"/>
              </a:rPr>
              <a:t>sidebarPanel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dirty="0">
                <a:latin typeface="Monaco" pitchFamily="2" charset="77"/>
              </a:rPr>
              <a:t>            </a:t>
            </a:r>
          </a:p>
          <a:p>
            <a:r>
              <a:rPr lang="en-US" sz="1000" b="1" dirty="0">
                <a:latin typeface="Monaco" pitchFamily="2" charset="77"/>
              </a:rPr>
              <a:t>            </a:t>
            </a:r>
            <a:r>
              <a:rPr lang="en-US" sz="1000" b="1" i="1" dirty="0">
                <a:solidFill>
                  <a:srgbClr val="999988"/>
                </a:solidFill>
                <a:latin typeface="Monaco" pitchFamily="2" charset="77"/>
              </a:rPr>
              <a:t># Input</a:t>
            </a:r>
            <a:endParaRPr lang="en-US" sz="1000" b="1" dirty="0">
              <a:latin typeface="Monaco" pitchFamily="2" charset="77"/>
            </a:endParaRPr>
          </a:p>
          <a:p>
            <a:r>
              <a:rPr lang="en-US" sz="1000" b="1" dirty="0">
                <a:latin typeface="Monaco" pitchFamily="2" charset="77"/>
              </a:rPr>
              <a:t>            </a:t>
            </a:r>
            <a:r>
              <a:rPr lang="en-US" sz="1000" b="1" dirty="0" err="1">
                <a:latin typeface="Monaco" pitchFamily="2" charset="77"/>
              </a:rPr>
              <a:t>selectInput</a:t>
            </a:r>
            <a:r>
              <a:rPr lang="en-US" sz="1000" b="1" dirty="0">
                <a:latin typeface="Monaco" pitchFamily="2" charset="77"/>
              </a:rPr>
              <a:t>(</a:t>
            </a:r>
          </a:p>
          <a:p>
            <a:r>
              <a:rPr lang="en-US" sz="1000" b="1" dirty="0">
                <a:latin typeface="Monaco" pitchFamily="2" charset="77"/>
              </a:rPr>
              <a:t>	  </a:t>
            </a:r>
            <a:r>
              <a:rPr lang="en-US" sz="1000" b="1" dirty="0" err="1">
                <a:latin typeface="Monaco" pitchFamily="2" charset="77"/>
              </a:rPr>
              <a:t>inputId</a:t>
            </a:r>
            <a:r>
              <a:rPr lang="en-US" sz="1000" b="1" dirty="0">
                <a:latin typeface="Monaco" pitchFamily="2" charset="77"/>
              </a:rPr>
              <a:t> = “</a:t>
            </a:r>
            <a:r>
              <a:rPr lang="en-US" sz="1000" b="1" dirty="0" err="1">
                <a:solidFill>
                  <a:srgbClr val="0070C0"/>
                </a:solidFill>
                <a:latin typeface="Monaco" pitchFamily="2" charset="77"/>
              </a:rPr>
              <a:t>textin</a:t>
            </a:r>
            <a:r>
              <a:rPr lang="en-US" sz="1000" b="1" dirty="0">
                <a:latin typeface="Monaco" pitchFamily="2" charset="77"/>
              </a:rPr>
              <a:t>”,</a:t>
            </a:r>
          </a:p>
          <a:p>
            <a:r>
              <a:rPr lang="en-US" sz="1000" b="1" dirty="0">
                <a:latin typeface="Monaco" pitchFamily="2" charset="77"/>
              </a:rPr>
              <a:t>	  label = ”My first text”,</a:t>
            </a:r>
          </a:p>
          <a:p>
            <a:r>
              <a:rPr lang="en-US" sz="1000" b="1" dirty="0">
                <a:latin typeface="Monaco" pitchFamily="2" charset="77"/>
              </a:rPr>
              <a:t>	  choices = c(“Hello World!”,</a:t>
            </a:r>
          </a:p>
          <a:p>
            <a:r>
              <a:rPr lang="en-US" sz="1000" b="1" dirty="0">
                <a:latin typeface="Monaco" pitchFamily="2" charset="77"/>
              </a:rPr>
              <a:t>	              ”foo”,</a:t>
            </a:r>
          </a:p>
          <a:p>
            <a:r>
              <a:rPr lang="en-US" sz="1000" b="1" dirty="0">
                <a:latin typeface="Monaco" pitchFamily="2" charset="77"/>
              </a:rPr>
              <a:t>		  ”bar”),</a:t>
            </a:r>
          </a:p>
          <a:p>
            <a:r>
              <a:rPr lang="en-US" sz="1000" b="1" dirty="0">
                <a:latin typeface="Monaco" pitchFamily="2" charset="77"/>
              </a:rPr>
              <a:t>	  selected = “Hello World!”              </a:t>
            </a:r>
          </a:p>
          <a:p>
            <a:r>
              <a:rPr lang="en-US" sz="1000" b="1" dirty="0">
                <a:latin typeface="Monaco" pitchFamily="2" charset="77"/>
              </a:rPr>
              <a:t>	)</a:t>
            </a:r>
          </a:p>
          <a:p>
            <a:r>
              <a:rPr lang="en-US" sz="1000" dirty="0">
                <a:latin typeface="Monaco" pitchFamily="2" charset="77"/>
              </a:rPr>
              <a:t>          ),</a:t>
            </a:r>
          </a:p>
          <a:p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        # Main panel for displaying outputs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mainPanel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b="1" dirty="0">
                <a:latin typeface="Monaco" pitchFamily="2" charset="77"/>
              </a:rPr>
              <a:t>          </a:t>
            </a:r>
            <a:r>
              <a:rPr lang="en-US" sz="1000" b="1" dirty="0" err="1">
                <a:latin typeface="Monaco" pitchFamily="2" charset="77"/>
              </a:rPr>
              <a:t>textOutput</a:t>
            </a:r>
            <a:r>
              <a:rPr lang="en-US" sz="1000" b="1" dirty="0">
                <a:latin typeface="Monaco" pitchFamily="2" charset="77"/>
              </a:rPr>
              <a:t>(</a:t>
            </a:r>
            <a:r>
              <a:rPr lang="en-US" sz="1000" b="1" dirty="0" err="1">
                <a:latin typeface="Monaco" pitchFamily="2" charset="77"/>
              </a:rPr>
              <a:t>outputId</a:t>
            </a:r>
            <a:r>
              <a:rPr lang="en-US" sz="1000" b="1" dirty="0">
                <a:latin typeface="Monaco" pitchFamily="2" charset="77"/>
              </a:rPr>
              <a:t> = “</a:t>
            </a:r>
            <a:r>
              <a:rPr lang="en-US" sz="1000" b="1" dirty="0" err="1">
                <a:solidFill>
                  <a:srgbClr val="FF0000"/>
                </a:solidFill>
                <a:latin typeface="Monaco" pitchFamily="2" charset="77"/>
              </a:rPr>
              <a:t>textout</a:t>
            </a:r>
            <a:r>
              <a:rPr lang="en-US" sz="1000" b="1" dirty="0">
                <a:latin typeface="Monaco" pitchFamily="2" charset="77"/>
              </a:rPr>
              <a:t>”)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)</a:t>
            </a:r>
          </a:p>
          <a:p>
            <a:r>
              <a:rPr lang="en-US" sz="1000" dirty="0">
                <a:latin typeface="Monaco" pitchFamily="2" charset="77"/>
              </a:rPr>
              <a:t>          </a:t>
            </a:r>
          </a:p>
          <a:p>
            <a:r>
              <a:rPr lang="en-US" sz="1000" dirty="0">
                <a:latin typeface="Monaco" pitchFamily="2" charset="77"/>
              </a:rPr>
              <a:t>      )</a:t>
            </a:r>
          </a:p>
          <a:p>
            <a:r>
              <a:rPr lang="en-US" sz="1000" dirty="0">
                <a:latin typeface="Monaco" pitchFamily="2" charset="77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68A54-88DF-E844-8132-30DC1BBACAA8}"/>
              </a:ext>
            </a:extLst>
          </p:cNvPr>
          <p:cNvSpPr/>
          <p:nvPr/>
        </p:nvSpPr>
        <p:spPr>
          <a:xfrm>
            <a:off x="4618706" y="2043669"/>
            <a:ext cx="4424015" cy="1839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05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050" i="1" dirty="0">
                <a:solidFill>
                  <a:srgbClr val="999988"/>
                </a:solidFill>
                <a:latin typeface="Monaco" pitchFamily="2" charset="77"/>
              </a:rPr>
              <a:t># Define server logic</a:t>
            </a:r>
            <a:r>
              <a:rPr lang="en-US" sz="1050" dirty="0">
                <a:latin typeface="Monaco" pitchFamily="2" charset="77"/>
              </a:rPr>
              <a:t> </a:t>
            </a:r>
          </a:p>
          <a:p>
            <a:r>
              <a:rPr lang="en-US" sz="1050" dirty="0">
                <a:latin typeface="Monaco" pitchFamily="2" charset="77"/>
              </a:rPr>
              <a:t>server &lt;- </a:t>
            </a:r>
            <a:r>
              <a:rPr lang="en-US" sz="1050" b="1" dirty="0">
                <a:solidFill>
                  <a:srgbClr val="990000"/>
                </a:solidFill>
                <a:latin typeface="Monaco" pitchFamily="2" charset="77"/>
              </a:rPr>
              <a:t>function</a:t>
            </a:r>
            <a:r>
              <a:rPr lang="en-US" sz="1050" dirty="0">
                <a:latin typeface="Monaco" pitchFamily="2" charset="77"/>
              </a:rPr>
              <a:t>(input, output) { </a:t>
            </a:r>
          </a:p>
          <a:p>
            <a:endParaRPr lang="en-US" sz="1050" dirty="0">
              <a:latin typeface="Monaco" pitchFamily="2" charset="77"/>
            </a:endParaRPr>
          </a:p>
          <a:p>
            <a:r>
              <a:rPr lang="en-US" sz="1050" b="1" dirty="0">
                <a:latin typeface="Monaco" pitchFamily="2" charset="77"/>
              </a:rPr>
              <a:t>          </a:t>
            </a:r>
            <a:r>
              <a:rPr lang="en-US" sz="1050" b="1" dirty="0" err="1">
                <a:solidFill>
                  <a:srgbClr val="FF0000"/>
                </a:solidFill>
                <a:latin typeface="Monaco" pitchFamily="2" charset="77"/>
              </a:rPr>
              <a:t>output$textout</a:t>
            </a:r>
            <a:r>
              <a:rPr lang="en-US" sz="1050" b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1050" b="1" dirty="0">
                <a:latin typeface="Monaco" pitchFamily="2" charset="77"/>
              </a:rPr>
              <a:t>&lt;- </a:t>
            </a:r>
            <a:r>
              <a:rPr lang="en-US" sz="1050" b="1" dirty="0" err="1">
                <a:latin typeface="Monaco" pitchFamily="2" charset="77"/>
              </a:rPr>
              <a:t>renderText</a:t>
            </a:r>
            <a:r>
              <a:rPr lang="en-US" sz="1050" b="1" dirty="0">
                <a:latin typeface="Monaco" pitchFamily="2" charset="77"/>
              </a:rPr>
              <a:t>({</a:t>
            </a:r>
          </a:p>
          <a:p>
            <a:r>
              <a:rPr lang="en-US" sz="1050" b="1" dirty="0">
                <a:latin typeface="Monaco" pitchFamily="2" charset="77"/>
              </a:rPr>
              <a:t>            paste(“My first text is:”, </a:t>
            </a:r>
            <a:r>
              <a:rPr lang="en-US" sz="1050" b="1" dirty="0" err="1">
                <a:solidFill>
                  <a:srgbClr val="0070C0"/>
                </a:solidFill>
                <a:latin typeface="Monaco" pitchFamily="2" charset="77"/>
              </a:rPr>
              <a:t>input$textin</a:t>
            </a:r>
            <a:r>
              <a:rPr lang="en-US" sz="1050" b="1" dirty="0">
                <a:latin typeface="Monaco" pitchFamily="2" charset="77"/>
              </a:rPr>
              <a:t>)</a:t>
            </a:r>
          </a:p>
          <a:p>
            <a:r>
              <a:rPr lang="en-US" sz="1050" b="1" dirty="0">
                <a:latin typeface="Monaco" pitchFamily="2" charset="77"/>
              </a:rPr>
              <a:t>          })</a:t>
            </a:r>
          </a:p>
          <a:p>
            <a:endParaRPr lang="en-US" sz="1050" dirty="0">
              <a:latin typeface="Monaco" pitchFamily="2" charset="77"/>
            </a:endParaRPr>
          </a:p>
          <a:p>
            <a:r>
              <a:rPr lang="en-US" sz="1050" dirty="0">
                <a:latin typeface="Monaco" pitchFamily="2" charset="77"/>
              </a:rPr>
              <a:t>} </a:t>
            </a:r>
          </a:p>
          <a:p>
            <a:endParaRPr lang="en-US" sz="105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050" i="1" dirty="0">
                <a:solidFill>
                  <a:srgbClr val="999988"/>
                </a:solidFill>
                <a:latin typeface="Monaco" pitchFamily="2" charset="77"/>
              </a:rPr>
              <a:t># Run the app</a:t>
            </a:r>
            <a:r>
              <a:rPr lang="en-US" sz="1050" dirty="0">
                <a:latin typeface="Monaco" pitchFamily="2" charset="77"/>
              </a:rPr>
              <a:t> </a:t>
            </a:r>
          </a:p>
          <a:p>
            <a:r>
              <a:rPr lang="en-US" sz="1050" dirty="0" err="1">
                <a:latin typeface="Monaco" pitchFamily="2" charset="77"/>
              </a:rPr>
              <a:t>shinyApp</a:t>
            </a:r>
            <a:r>
              <a:rPr lang="en-US" sz="1050" dirty="0">
                <a:latin typeface="Monaco" pitchFamily="2" charset="77"/>
              </a:rPr>
              <a:t>(</a:t>
            </a:r>
            <a:r>
              <a:rPr lang="en-US" sz="1050" dirty="0" err="1">
                <a:latin typeface="Monaco" pitchFamily="2" charset="77"/>
              </a:rPr>
              <a:t>ui</a:t>
            </a:r>
            <a:r>
              <a:rPr lang="en-US" sz="1050" dirty="0">
                <a:latin typeface="Monaco" pitchFamily="2" charset="77"/>
              </a:rPr>
              <a:t> = </a:t>
            </a:r>
            <a:r>
              <a:rPr lang="en-US" sz="1050" dirty="0" err="1">
                <a:latin typeface="Monaco" pitchFamily="2" charset="77"/>
              </a:rPr>
              <a:t>ui</a:t>
            </a:r>
            <a:r>
              <a:rPr lang="en-US" sz="1050" dirty="0">
                <a:latin typeface="Monaco" pitchFamily="2" charset="77"/>
              </a:rPr>
              <a:t>, server = server)</a:t>
            </a:r>
          </a:p>
          <a:p>
            <a:endParaRPr lang="en-US" sz="1050" dirty="0">
              <a:latin typeface="Monaco" pitchFamily="2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269F64-09F5-5F48-85A6-AE22B5FFF574}"/>
              </a:ext>
            </a:extLst>
          </p:cNvPr>
          <p:cNvSpPr txBox="1">
            <a:spLocks/>
          </p:cNvSpPr>
          <p:nvPr/>
        </p:nvSpPr>
        <p:spPr>
          <a:xfrm>
            <a:off x="4618706" y="4006745"/>
            <a:ext cx="4424015" cy="27093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 that we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function </a:t>
            </a:r>
            <a:r>
              <a:rPr lang="en-US" sz="1800" b="1" dirty="0"/>
              <a:t>render*()</a:t>
            </a:r>
            <a:r>
              <a:rPr lang="en-US" sz="1800" dirty="0"/>
              <a:t> to evaluate </a:t>
            </a:r>
            <a:r>
              <a:rPr lang="en-US" sz="1800" b="1" dirty="0"/>
              <a:t>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there are curly brackets “</a:t>
            </a:r>
            <a:r>
              <a:rPr lang="en-US" sz="1800" b="1" dirty="0"/>
              <a:t>{}</a:t>
            </a:r>
            <a:r>
              <a:rPr lang="en-US" sz="1800" dirty="0"/>
              <a:t>” inside render*() function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32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85D7-F0E7-6A46-B71C-FC74EDC7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reactive() and observe()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BCD60-84BA-534B-AB5D-5C3E81A9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3587F-9571-E24A-9200-3D9DB4FB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43D94-5E4B-D242-AEC9-FB80B0C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058"/>
            <a:ext cx="9144000" cy="3874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AB4B6-1207-2743-BE94-277B26D5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2" y="1484313"/>
            <a:ext cx="9144000" cy="3953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AF1FA1-2237-C24C-A2D2-E955DD92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313"/>
            <a:ext cx="9144000" cy="3831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9B22A7-CDD6-1F49-9A5F-E4A5C96AFECD}"/>
              </a:ext>
            </a:extLst>
          </p:cNvPr>
          <p:cNvSpPr txBox="1"/>
          <p:nvPr/>
        </p:nvSpPr>
        <p:spPr>
          <a:xfrm>
            <a:off x="1140031" y="5163120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reactive({})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2518C-6AA0-624E-9A9B-682B61F688FA}"/>
              </a:ext>
            </a:extLst>
          </p:cNvPr>
          <p:cNvSpPr txBox="1"/>
          <p:nvPr/>
        </p:nvSpPr>
        <p:spPr>
          <a:xfrm>
            <a:off x="5983184" y="5068416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observe({})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481BC-969F-EB40-830C-9DA741250074}"/>
              </a:ext>
            </a:extLst>
          </p:cNvPr>
          <p:cNvSpPr txBox="1"/>
          <p:nvPr/>
        </p:nvSpPr>
        <p:spPr>
          <a:xfrm>
            <a:off x="3562597" y="6471705"/>
            <a:ext cx="549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</a:t>
            </a:r>
            <a:r>
              <a:rPr lang="en-US" sz="1200" dirty="0">
                <a:hlinkClick r:id="rId5"/>
              </a:rPr>
              <a:t>https://shiny.rstudio.com/articles/understanding-reactivity.html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BD247-5CE3-A143-BE65-F417EFB9B373}"/>
              </a:ext>
            </a:extLst>
          </p:cNvPr>
          <p:cNvSpPr txBox="1"/>
          <p:nvPr/>
        </p:nvSpPr>
        <p:spPr>
          <a:xfrm>
            <a:off x="1059669" y="5730670"/>
            <a:ext cx="701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worry if it is too conceptual! </a:t>
            </a:r>
          </a:p>
          <a:p>
            <a:pPr algn="ctr"/>
            <a:r>
              <a:rPr lang="en-US" dirty="0"/>
              <a:t>We will get “hands on” experience on this during the tutorial. </a:t>
            </a:r>
          </a:p>
        </p:txBody>
      </p:sp>
    </p:spTree>
    <p:extLst>
      <p:ext uri="{BB962C8B-B14F-4D97-AF65-F5344CB8AC3E}">
        <p14:creationId xmlns:p14="http://schemas.microsoft.com/office/powerpoint/2010/main" val="22224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7353-FA9F-1E40-A8CD-F6FF6E1A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thanks to...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882C-49FA-1149-9ECF-0BA15B62C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A672F-4E6E-8C4F-90F4-B7539D0E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571B4-884D-7E42-B719-3F070D35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99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54FB-3A02-EC4D-99A4-F560FB28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DD8C-FCA2-B84C-BA97-055492BE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Please click the link below for the tutorial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>
                <a:hlinkClick r:id="rId2"/>
              </a:rPr>
              <a:t>https://rawgit.com/altintasali/buildShiny/master/doc/buildShiny.html</a:t>
            </a:r>
            <a:endParaRPr lang="en-US" sz="1800" dirty="0"/>
          </a:p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72B42-353F-9147-8E02-4EA7B924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83E9-8598-D24E-AD2F-6E5077F0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12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DAD66-9502-B24D-9ECD-90E21D95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33E42-BD66-4E16-AB4B-D4F73B67BBB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49BE1-CA7F-0746-9DA4-1B6374B6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6C08B7-BA4E-4B47-AF96-911F58C314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7B109D-D962-764B-935F-BD4F582D88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22E46A-0248-E249-AD29-E9858EE023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8E1954-1E1F-2B45-9329-F1602912F0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Your First Shiny App</a:t>
            </a:r>
          </a:p>
        </p:txBody>
      </p:sp>
    </p:spTree>
    <p:extLst>
      <p:ext uri="{BB962C8B-B14F-4D97-AF65-F5344CB8AC3E}">
        <p14:creationId xmlns:p14="http://schemas.microsoft.com/office/powerpoint/2010/main" val="98298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AF13612-61AA-0A40-BE3C-81CCBCD95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844" y="1075006"/>
            <a:ext cx="5208678" cy="2976387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DFF0D02-E7AF-2F47-A607-0CDD353EEC75}"/>
              </a:ext>
            </a:extLst>
          </p:cNvPr>
          <p:cNvGrpSpPr/>
          <p:nvPr/>
        </p:nvGrpSpPr>
        <p:grpSpPr>
          <a:xfrm>
            <a:off x="238455" y="3973582"/>
            <a:ext cx="4350011" cy="2839195"/>
            <a:chOff x="464086" y="3973582"/>
            <a:chExt cx="4350011" cy="2839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7D68E1-1BF3-7D43-9813-54DA76F4C352}"/>
                </a:ext>
              </a:extLst>
            </p:cNvPr>
            <p:cNvGrpSpPr/>
            <p:nvPr/>
          </p:nvGrpSpPr>
          <p:grpSpPr>
            <a:xfrm>
              <a:off x="464086" y="3988765"/>
              <a:ext cx="4220929" cy="2824012"/>
              <a:chOff x="464086" y="3988765"/>
              <a:chExt cx="4220929" cy="282401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7100" y="4250375"/>
                <a:ext cx="4107915" cy="256240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4086" y="3988765"/>
                <a:ext cx="40171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PhD Thesis:</a:t>
                </a:r>
                <a:r>
                  <a:rPr lang="en-US" sz="1400" dirty="0"/>
                  <a:t> “Dynamics of oxidative stress response in budding yeast</a:t>
                </a:r>
                <a:r>
                  <a:rPr lang="en-US" sz="1400" i="1" dirty="0"/>
                  <a:t>”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2B9294-4065-074D-A84F-63524A2E843C}"/>
                </a:ext>
              </a:extLst>
            </p:cNvPr>
            <p:cNvSpPr/>
            <p:nvPr/>
          </p:nvSpPr>
          <p:spPr>
            <a:xfrm>
              <a:off x="464086" y="3973582"/>
              <a:ext cx="4350011" cy="28391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2C6C25-546A-3F49-B054-C7862F7134D5}"/>
              </a:ext>
            </a:extLst>
          </p:cNvPr>
          <p:cNvGrpSpPr/>
          <p:nvPr/>
        </p:nvGrpSpPr>
        <p:grpSpPr>
          <a:xfrm>
            <a:off x="4882942" y="674152"/>
            <a:ext cx="4276041" cy="3007710"/>
            <a:chOff x="4987637" y="377161"/>
            <a:chExt cx="4276041" cy="30077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38997A-1399-324A-A412-3C97762FDC12}"/>
                </a:ext>
              </a:extLst>
            </p:cNvPr>
            <p:cNvGrpSpPr/>
            <p:nvPr/>
          </p:nvGrpSpPr>
          <p:grpSpPr>
            <a:xfrm>
              <a:off x="4999512" y="377161"/>
              <a:ext cx="4264166" cy="3007710"/>
              <a:chOff x="4438436" y="3391871"/>
              <a:chExt cx="4017195" cy="279391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680" y="3888484"/>
                <a:ext cx="3396613" cy="205108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989215" y="5939564"/>
                <a:ext cx="276232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(Image Courtesy: Dr. Mike Evans)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9215" y="4166050"/>
                <a:ext cx="1075934" cy="28327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438436" y="3391871"/>
                <a:ext cx="4017195" cy="686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1</a:t>
                </a:r>
                <a:r>
                  <a:rPr lang="en-US" sz="1400" b="1" baseline="30000" dirty="0"/>
                  <a:t>st</a:t>
                </a:r>
                <a:r>
                  <a:rPr lang="en-US" sz="1400" b="1" dirty="0"/>
                  <a:t> Post-doc project:</a:t>
                </a:r>
                <a:r>
                  <a:rPr lang="en-US" sz="1400" dirty="0"/>
                  <a:t> “The differential expression detection of structured RNA in inflammatory bowel disease</a:t>
                </a:r>
                <a:r>
                  <a:rPr lang="en-US" sz="1400" i="1" dirty="0"/>
                  <a:t>”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2303B4-5A3A-8442-B6FD-A6779A32F28D}"/>
                </a:ext>
              </a:extLst>
            </p:cNvPr>
            <p:cNvSpPr/>
            <p:nvPr/>
          </p:nvSpPr>
          <p:spPr>
            <a:xfrm>
              <a:off x="4987637" y="377161"/>
              <a:ext cx="4132613" cy="3007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E174DF-2E80-204E-BA4B-C0DA5CA7CD30}"/>
              </a:ext>
            </a:extLst>
          </p:cNvPr>
          <p:cNvGrpSpPr/>
          <p:nvPr/>
        </p:nvGrpSpPr>
        <p:grpSpPr>
          <a:xfrm>
            <a:off x="4876191" y="3805067"/>
            <a:ext cx="4317090" cy="3007710"/>
            <a:chOff x="4876191" y="3805067"/>
            <a:chExt cx="4317090" cy="30077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4364143-CA4A-5848-B83C-25F40C4A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0687" y="4328352"/>
              <a:ext cx="3950372" cy="246898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E29457-F15B-914A-A0A1-5607FF7EBE28}"/>
                </a:ext>
              </a:extLst>
            </p:cNvPr>
            <p:cNvSpPr/>
            <p:nvPr/>
          </p:nvSpPr>
          <p:spPr>
            <a:xfrm>
              <a:off x="4876191" y="3805067"/>
              <a:ext cx="4132613" cy="3007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4DA65-85FF-E345-9FFC-305F222E7A88}"/>
                </a:ext>
              </a:extLst>
            </p:cNvPr>
            <p:cNvSpPr txBox="1"/>
            <p:nvPr/>
          </p:nvSpPr>
          <p:spPr>
            <a:xfrm>
              <a:off x="4929115" y="3817029"/>
              <a:ext cx="42641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2</a:t>
              </a:r>
              <a:r>
                <a:rPr lang="en-US" sz="1400" b="1" baseline="30000" dirty="0"/>
                <a:t>nd</a:t>
              </a:r>
              <a:r>
                <a:rPr lang="en-US" sz="1400" b="1" dirty="0"/>
                <a:t> Post-doc project:</a:t>
              </a:r>
              <a:r>
                <a:rPr lang="en-US" sz="1400" dirty="0"/>
                <a:t> “Transcriptomic and epigenetic regulation of circadian clock”</a:t>
              </a:r>
              <a:endParaRPr lang="en-US" sz="14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6AB17D-6039-BE40-93EA-5B1C4280EDFE}"/>
                </a:ext>
              </a:extLst>
            </p:cNvPr>
            <p:cNvSpPr txBox="1"/>
            <p:nvPr/>
          </p:nvSpPr>
          <p:spPr>
            <a:xfrm>
              <a:off x="4882942" y="4321728"/>
              <a:ext cx="3950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Barres Lab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03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0F89-6B43-DC4A-9B7B-BF94A997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your service today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00305D-EA5D-E144-AB55-A920196FD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6557" y="1432232"/>
            <a:ext cx="3236336" cy="4386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DBDE-D93C-8C48-95D6-402FD5AD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7442A-DE56-404F-B8E6-69E4704A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4C64A-EB1F-F04F-A5E9-3932818A0774}"/>
              </a:ext>
            </a:extLst>
          </p:cNvPr>
          <p:cNvSpPr txBox="1"/>
          <p:nvPr/>
        </p:nvSpPr>
        <p:spPr>
          <a:xfrm>
            <a:off x="1188191" y="5818909"/>
            <a:ext cx="3067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aco" pitchFamily="2" charset="77"/>
              </a:rPr>
              <a:t>Ali Altıntaş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72BCE-4760-034A-AE5C-35F0CD4450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192" y="1778938"/>
            <a:ext cx="3067549" cy="4039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CA55F-6286-6047-A736-3C585F7FB2CB}"/>
              </a:ext>
            </a:extLst>
          </p:cNvPr>
          <p:cNvSpPr txBox="1"/>
          <p:nvPr/>
        </p:nvSpPr>
        <p:spPr>
          <a:xfrm>
            <a:off x="4723835" y="5818909"/>
            <a:ext cx="3834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aco" pitchFamily="2" charset="77"/>
              </a:rPr>
              <a:t>Leonidas </a:t>
            </a:r>
            <a:r>
              <a:rPr lang="en-US" sz="2800" dirty="0" err="1">
                <a:latin typeface="Monaco" pitchFamily="2" charset="77"/>
              </a:rPr>
              <a:t>Lundell</a:t>
            </a:r>
            <a:endParaRPr lang="en-US" sz="28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769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4779-D9FB-AB4B-9789-73A05B61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Iris flowers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6DEB9-2BB6-1D41-87C0-DA60303CF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31CEA-406B-EB4B-8F5B-E6C0237E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D611E0-25ED-A04C-9310-BCCB4CB58793}"/>
              </a:ext>
            </a:extLst>
          </p:cNvPr>
          <p:cNvGrpSpPr/>
          <p:nvPr/>
        </p:nvGrpSpPr>
        <p:grpSpPr>
          <a:xfrm>
            <a:off x="5477113" y="1070609"/>
            <a:ext cx="3591217" cy="5678095"/>
            <a:chOff x="5477113" y="1070609"/>
            <a:chExt cx="3591217" cy="56780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DEF5F-2249-2548-90A9-83DD939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7113" y="1070609"/>
              <a:ext cx="3591217" cy="54208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30E67D-1249-AA4E-8240-27E88DBE5639}"/>
                </a:ext>
              </a:extLst>
            </p:cNvPr>
            <p:cNvSpPr txBox="1"/>
            <p:nvPr/>
          </p:nvSpPr>
          <p:spPr>
            <a:xfrm>
              <a:off x="7671769" y="6471705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(Fisher, 1936)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745507-126B-5749-B177-F6753B079D3D}"/>
                </a:ext>
              </a:extLst>
            </p:cNvPr>
            <p:cNvGrpSpPr/>
            <p:nvPr/>
          </p:nvGrpSpPr>
          <p:grpSpPr>
            <a:xfrm>
              <a:off x="6471907" y="2292379"/>
              <a:ext cx="1894568" cy="2652395"/>
              <a:chOff x="587375" y="1070609"/>
              <a:chExt cx="1894568" cy="265239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BA398EE-29FE-C048-8A69-22C587DBD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0000"/>
              </a:blip>
              <a:stretch>
                <a:fillRect/>
              </a:stretch>
            </p:blipFill>
            <p:spPr>
              <a:xfrm>
                <a:off x="587375" y="1070609"/>
                <a:ext cx="1894568" cy="265239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383A43-2B24-4C4A-BC6A-79AD296934F8}"/>
                  </a:ext>
                </a:extLst>
              </p:cNvPr>
              <p:cNvSpPr txBox="1"/>
              <p:nvPr/>
            </p:nvSpPr>
            <p:spPr>
              <a:xfrm>
                <a:off x="1092530" y="3446005"/>
                <a:ext cx="13894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Source: Wikipedia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DCEC0C-A0A6-F74F-ABAF-B90091B604F8}"/>
              </a:ext>
            </a:extLst>
          </p:cNvPr>
          <p:cNvGrpSpPr/>
          <p:nvPr/>
        </p:nvGrpSpPr>
        <p:grpSpPr>
          <a:xfrm>
            <a:off x="645297" y="1189361"/>
            <a:ext cx="4643253" cy="3323262"/>
            <a:chOff x="368135" y="1141860"/>
            <a:chExt cx="4643253" cy="33232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DA173E-4684-3543-840E-06B8DD66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07" y="1221735"/>
              <a:ext cx="2368274" cy="31541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BD70A6-5BED-9C42-8F7E-3D1E64B0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9399" y="1221735"/>
              <a:ext cx="1932399" cy="14492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8948B4-2E22-9147-8D8D-06239FE0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2144" y="2798790"/>
              <a:ext cx="1932399" cy="15722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CD128C-ED80-024C-9AF8-AB0EB61261F6}"/>
                </a:ext>
              </a:extLst>
            </p:cNvPr>
            <p:cNvSpPr txBox="1"/>
            <p:nvPr/>
          </p:nvSpPr>
          <p:spPr>
            <a:xfrm>
              <a:off x="1454268" y="4054433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</a:t>
              </a:r>
              <a:r>
                <a:rPr lang="en-US" sz="1200" i="1" dirty="0" err="1">
                  <a:solidFill>
                    <a:schemeClr val="bg1"/>
                  </a:solidFill>
                </a:rPr>
                <a:t>setosa</a:t>
              </a:r>
              <a:endParaRPr lang="en-US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AF8FDF-F97E-F849-A3C9-25A473BD1A68}"/>
                </a:ext>
              </a:extLst>
            </p:cNvPr>
            <p:cNvSpPr txBox="1"/>
            <p:nvPr/>
          </p:nvSpPr>
          <p:spPr>
            <a:xfrm>
              <a:off x="3522385" y="2394035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versicolor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64448C-F31D-4F4F-95C9-9B9D733A60FD}"/>
                </a:ext>
              </a:extLst>
            </p:cNvPr>
            <p:cNvSpPr txBox="1"/>
            <p:nvPr/>
          </p:nvSpPr>
          <p:spPr>
            <a:xfrm>
              <a:off x="3491325" y="4054728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virginica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DA4236-AE42-7E47-B49D-892601A72B99}"/>
                </a:ext>
              </a:extLst>
            </p:cNvPr>
            <p:cNvSpPr/>
            <p:nvPr/>
          </p:nvSpPr>
          <p:spPr>
            <a:xfrm>
              <a:off x="368135" y="1141860"/>
              <a:ext cx="4643253" cy="3323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4820CA-A6FE-C94E-AEF6-8A58637EC1B8}"/>
              </a:ext>
            </a:extLst>
          </p:cNvPr>
          <p:cNvGrpSpPr/>
          <p:nvPr/>
        </p:nvGrpSpPr>
        <p:grpSpPr>
          <a:xfrm>
            <a:off x="2116834" y="4667775"/>
            <a:ext cx="2047652" cy="2168193"/>
            <a:chOff x="2116834" y="4667775"/>
            <a:chExt cx="2047652" cy="216819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8FB7EF-B087-0944-943C-5883195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16834" y="4667775"/>
              <a:ext cx="2008017" cy="21358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71B322-1626-4449-8813-B7E2D0AF1269}"/>
                </a:ext>
              </a:extLst>
            </p:cNvPr>
            <p:cNvSpPr txBox="1"/>
            <p:nvPr/>
          </p:nvSpPr>
          <p:spPr>
            <a:xfrm>
              <a:off x="2775073" y="6558969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Source: Wikipedia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97-88B8-E548-87CF-B21C69A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Shiny?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4BE1-A0F4-B348-A2D8-97D32D3A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3598223"/>
            <a:ext cx="7967663" cy="2705079"/>
          </a:xfrm>
        </p:spPr>
        <p:txBody>
          <a:bodyPr/>
          <a:lstStyle/>
          <a:p>
            <a:r>
              <a:rPr lang="en-US" dirty="0"/>
              <a:t>Shiny is an open source R package that provides an elegant and powerful web framework for building web applications using R. </a:t>
            </a:r>
          </a:p>
          <a:p>
            <a:endParaRPr lang="en-US" dirty="0"/>
          </a:p>
          <a:p>
            <a:r>
              <a:rPr lang="en-US" dirty="0"/>
              <a:t>Shiny helps you turn your analyses into interactive web applications without requiring HTML, CSS, or JavaScript knowledge.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E4F86-F45C-F049-ACFD-30B94F56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E297A-C4E0-C645-BD02-960DCA64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8D74B7E-2B9B-3B48-813F-CA31BAA9C9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92" y="1514805"/>
            <a:ext cx="4617804" cy="162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3F056-EBED-6C4D-9CE4-584346B87A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956" y="1236564"/>
            <a:ext cx="1877958" cy="21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9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D951-3FC4-C542-BFA1-C7C3AA66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78B9-8604-D946-934C-AE21FA5C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Shiny app consists of 3 main components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UI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User interface object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Server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Server function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Run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A call to </a:t>
            </a:r>
            <a:r>
              <a:rPr lang="en-US" dirty="0" err="1">
                <a:solidFill>
                  <a:srgbClr val="333333"/>
                </a:solidFill>
                <a:latin typeface="Monaco" pitchFamily="2" charset="77"/>
              </a:rPr>
              <a:t>shinyApp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function</a:t>
            </a:r>
          </a:p>
          <a:p>
            <a:pPr marL="264318" lvl="1" indent="0">
              <a:buNone/>
            </a:pPr>
            <a:endParaRPr lang="en-US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264318" lvl="1" indent="0">
              <a:buNone/>
            </a:pPr>
            <a:endParaRPr lang="en-US" b="1" dirty="0">
              <a:solidFill>
                <a:srgbClr val="990000"/>
              </a:solidFill>
            </a:endParaRPr>
          </a:p>
          <a:p>
            <a:endParaRPr lang="en-US" dirty="0">
              <a:latin typeface="Monaco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A36DF-DA88-1949-808E-E5D68965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D8E40-0A51-5543-85F7-42B0DFBC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439E5-A415-784E-A2C4-DC34BAF7924E}"/>
              </a:ext>
            </a:extLst>
          </p:cNvPr>
          <p:cNvSpPr/>
          <p:nvPr/>
        </p:nvSpPr>
        <p:spPr>
          <a:xfrm>
            <a:off x="587375" y="3431969"/>
            <a:ext cx="7967663" cy="28713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library</a:t>
            </a:r>
            <a:r>
              <a:rPr lang="en-US" sz="2000" dirty="0">
                <a:latin typeface="Monaco" pitchFamily="2" charset="77"/>
              </a:rPr>
              <a:t>(shiny)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 &lt;- </a:t>
            </a:r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...</a:t>
            </a:r>
            <a:r>
              <a:rPr lang="en-US" sz="2000" dirty="0">
                <a:latin typeface="Monaco" pitchFamily="2" charset="77"/>
              </a:rPr>
              <a:t>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>
                <a:latin typeface="Monaco" pitchFamily="2" charset="77"/>
              </a:rPr>
              <a:t>server &lt;- </a:t>
            </a:r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...</a:t>
            </a:r>
            <a:r>
              <a:rPr lang="en-US" sz="2000" dirty="0">
                <a:latin typeface="Monaco" pitchFamily="2" charset="77"/>
              </a:rPr>
              <a:t>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shinyApp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395037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20DC-A85D-734F-9417-6C167309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Shiny App look like?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F5194D-2976-A34A-8EC8-6452F8A3A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96" y="942415"/>
            <a:ext cx="8295367" cy="62288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2F347-073C-4F47-AAA8-85765E7E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8AFB5-3EDE-2A4C-A4C4-A6459ED5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24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5109-AC1A-3446-8CAC-7DAEFC8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1510-7B43-EA4C-8D2B-C3894575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E82C-D406-CB4E-AD5A-55B9F5F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B5CA00-35B4-8C41-9BA1-FB94B1B9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458" y="882876"/>
            <a:ext cx="6459633" cy="632104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F62CAF-A29D-BB47-BDE0-4CE56138A97B}"/>
              </a:ext>
            </a:extLst>
          </p:cNvPr>
          <p:cNvSpPr/>
          <p:nvPr/>
        </p:nvSpPr>
        <p:spPr>
          <a:xfrm>
            <a:off x="1852550" y="2073875"/>
            <a:ext cx="1745674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D940A-6728-4840-8D18-2EFC183EDE1D}"/>
              </a:ext>
            </a:extLst>
          </p:cNvPr>
          <p:cNvSpPr/>
          <p:nvPr/>
        </p:nvSpPr>
        <p:spPr>
          <a:xfrm>
            <a:off x="3645725" y="2073875"/>
            <a:ext cx="3716976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C23BB-82DB-EB48-88AF-6F4F54B192F7}"/>
              </a:ext>
            </a:extLst>
          </p:cNvPr>
          <p:cNvSpPr txBox="1"/>
          <p:nvPr/>
        </p:nvSpPr>
        <p:spPr>
          <a:xfrm>
            <a:off x="6922771" y="1472438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CA978-953F-9D4B-A38A-4F0D35AC6B0E}"/>
              </a:ext>
            </a:extLst>
          </p:cNvPr>
          <p:cNvSpPr/>
          <p:nvPr/>
        </p:nvSpPr>
        <p:spPr>
          <a:xfrm>
            <a:off x="1852549" y="1472438"/>
            <a:ext cx="5510151" cy="23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B5322-2D14-ED41-ADBF-5825BA3B32C4}"/>
              </a:ext>
            </a:extLst>
          </p:cNvPr>
          <p:cNvSpPr txBox="1"/>
          <p:nvPr/>
        </p:nvSpPr>
        <p:spPr>
          <a:xfrm>
            <a:off x="2952878" y="2110924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Sidebar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033E9-3E25-DD4E-9155-9485463D991C}"/>
              </a:ext>
            </a:extLst>
          </p:cNvPr>
          <p:cNvSpPr txBox="1"/>
          <p:nvPr/>
        </p:nvSpPr>
        <p:spPr>
          <a:xfrm>
            <a:off x="6481708" y="2109475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Main Panel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4185E27-732B-DA45-BB3E-FBA1B5A9EEAB}"/>
              </a:ext>
            </a:extLst>
          </p:cNvPr>
          <p:cNvSpPr/>
          <p:nvPr/>
        </p:nvSpPr>
        <p:spPr>
          <a:xfrm>
            <a:off x="1223158" y="2073875"/>
            <a:ext cx="510639" cy="4528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D021E-C680-9248-A3A0-8E67265DF260}"/>
              </a:ext>
            </a:extLst>
          </p:cNvPr>
          <p:cNvSpPr txBox="1"/>
          <p:nvPr/>
        </p:nvSpPr>
        <p:spPr>
          <a:xfrm>
            <a:off x="494209" y="4181435"/>
            <a:ext cx="9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Layout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0682112F-92EA-7B43-99E1-1482B75DA12D}"/>
              </a:ext>
            </a:extLst>
          </p:cNvPr>
          <p:cNvSpPr/>
          <p:nvPr/>
        </p:nvSpPr>
        <p:spPr>
          <a:xfrm flipH="1">
            <a:off x="7579885" y="1484313"/>
            <a:ext cx="584399" cy="5118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CA5441-698D-EA4A-8D93-7E1FC140A1DB}"/>
              </a:ext>
            </a:extLst>
          </p:cNvPr>
          <p:cNvSpPr txBox="1"/>
          <p:nvPr/>
        </p:nvSpPr>
        <p:spPr>
          <a:xfrm>
            <a:off x="8177914" y="3874220"/>
            <a:ext cx="9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Page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20" grpId="1"/>
      <p:bldP spid="21" grpId="0"/>
      <p:bldP spid="22" grpId="0" animBg="1"/>
      <p:bldP spid="23" grpId="0"/>
      <p:bldP spid="24" grpId="0" animBg="1"/>
      <p:bldP spid="24" grpId="1" animBg="1"/>
      <p:bldP spid="25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3_ENG_full.potx" id="{BA07BF57-1690-4CDA-A6CE-486A999FF49D}" vid="{3E573EDA-85E8-4228-B311-E4BE38444B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4_3_ENG_full</Template>
  <TotalTime>0</TotalTime>
  <Words>459</Words>
  <Application>Microsoft Macintosh PowerPoint</Application>
  <PresentationFormat>On-screen Show (4:3)</PresentationFormat>
  <Paragraphs>180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Neue</vt:lpstr>
      <vt:lpstr>Microsoft New Tai Lue</vt:lpstr>
      <vt:lpstr>Monaco</vt:lpstr>
      <vt:lpstr>Times New Roman</vt:lpstr>
      <vt:lpstr>Wingdings</vt:lpstr>
      <vt:lpstr>Brugerdefineret design</vt:lpstr>
      <vt:lpstr>Before we start...</vt:lpstr>
      <vt:lpstr>PowerPoint Presentation</vt:lpstr>
      <vt:lpstr>About me</vt:lpstr>
      <vt:lpstr>In your service today</vt:lpstr>
      <vt:lpstr>Dataset: Iris flowers</vt:lpstr>
      <vt:lpstr>What is Shiny?</vt:lpstr>
      <vt:lpstr>Main Components</vt:lpstr>
      <vt:lpstr>How does a Shiny App look like?</vt:lpstr>
      <vt:lpstr>UI elements</vt:lpstr>
      <vt:lpstr>UI functions</vt:lpstr>
      <vt:lpstr>Skeleton for UI script</vt:lpstr>
      <vt:lpstr>Server Logic</vt:lpstr>
      <vt:lpstr>reactive() and observe()</vt:lpstr>
      <vt:lpstr>Many thanks to...</vt:lpstr>
      <vt:lpstr>Tutorial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Altıntaş</dc:creator>
  <cp:lastModifiedBy/>
  <cp:revision>1</cp:revision>
  <cp:lastPrinted>2019-03-25T22:44:38Z</cp:lastPrinted>
  <dcterms:created xsi:type="dcterms:W3CDTF">2017-05-09T00:13:20Z</dcterms:created>
  <dcterms:modified xsi:type="dcterms:W3CDTF">2019-05-15T11:20:51Z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